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4" r:id="rId3"/>
    <p:sldId id="280" r:id="rId4"/>
    <p:sldId id="281" r:id="rId5"/>
    <p:sldId id="283" r:id="rId6"/>
    <p:sldId id="273" r:id="rId7"/>
    <p:sldId id="274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-102" y="-174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XGM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Dr.</a:t>
            </a:r>
            <a:r>
              <a:rPr lang="en-US" sz="900" baseline="0" dirty="0" smtClean="0"/>
              <a:t> </a:t>
            </a:r>
            <a:r>
              <a:rPr lang="en-US" sz="900" dirty="0" smtClean="0"/>
              <a:t>Jan Grünert,  Group Leader X-ray Photon Diagnostics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XGM resistor issue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7982206" cy="3330258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Jan Grünert</a:t>
            </a:r>
            <a:endParaRPr lang="en-GB" dirty="0"/>
          </a:p>
          <a:p>
            <a:r>
              <a:rPr lang="en-GB" dirty="0" smtClean="0"/>
              <a:t>X-ray Photon Diagnostics</a:t>
            </a:r>
            <a:endParaRPr lang="en-GB" dirty="0"/>
          </a:p>
          <a:p>
            <a:r>
              <a:rPr lang="en-GB" dirty="0" smtClean="0"/>
              <a:t>Group Leader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Hamburg, </a:t>
            </a:r>
            <a:r>
              <a:rPr lang="en-GB" dirty="0" smtClean="0"/>
              <a:t>February 2</a:t>
            </a:r>
            <a:r>
              <a:rPr lang="en-GB" baseline="30000" dirty="0" smtClean="0"/>
              <a:t>nd</a:t>
            </a:r>
            <a:r>
              <a:rPr lang="en-GB" dirty="0" smtClean="0"/>
              <a:t>,</a:t>
            </a:r>
            <a:r>
              <a:rPr lang="en-GB" dirty="0" smtClean="0"/>
              <a:t> 2017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This presentation is based on information and reports </a:t>
            </a:r>
            <a:br>
              <a:rPr lang="en-GB" b="1" dirty="0" smtClean="0"/>
            </a:br>
            <a:r>
              <a:rPr lang="en-GB" b="1" dirty="0" smtClean="0"/>
              <a:t>by </a:t>
            </a:r>
            <a:r>
              <a:rPr lang="en-GB" b="1" dirty="0" err="1" smtClean="0"/>
              <a:t>K.Tiedtke</a:t>
            </a:r>
            <a:r>
              <a:rPr lang="en-GB" b="1" dirty="0" smtClean="0"/>
              <a:t> and </a:t>
            </a:r>
            <a:r>
              <a:rPr lang="en-GB" b="1" dirty="0" err="1" smtClean="0"/>
              <a:t>F.Jastrow</a:t>
            </a:r>
            <a:r>
              <a:rPr lang="en-GB" b="1" dirty="0"/>
              <a:t> </a:t>
            </a:r>
            <a:r>
              <a:rPr lang="en-GB" b="1" dirty="0" smtClean="0"/>
              <a:t>from DESY-FS-FL-D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Description of 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vacuum chamber of each XGM contains several electrodes which are connected to High Voltage supplies and signal output via capacitors and a certain number of resistors. These capacitors and resistors are in vacuum.</a:t>
            </a:r>
          </a:p>
          <a:p>
            <a:r>
              <a:rPr lang="en-GB" dirty="0" smtClean="0"/>
              <a:t>These electrical systems were tested in several ways during construction, calibration with X-rays, and after installation. All systems were tested OK </a:t>
            </a:r>
            <a:r>
              <a:rPr lang="en-GB" dirty="0"/>
              <a:t>(</a:t>
            </a:r>
            <a:r>
              <a:rPr lang="en-GB" dirty="0" smtClean="0"/>
              <a:t>operational) with X-ray synchrotron beam.</a:t>
            </a:r>
          </a:p>
          <a:p>
            <a:r>
              <a:rPr lang="en-GB" dirty="0" smtClean="0"/>
              <a:t>In 01/2017 tests showed an irregular </a:t>
            </a:r>
            <a:r>
              <a:rPr lang="en-GB" dirty="0" err="1" smtClean="0"/>
              <a:t>behavior</a:t>
            </a:r>
            <a:r>
              <a:rPr lang="en-GB" dirty="0" smtClean="0"/>
              <a:t> of some electrodes, and subsequent tests (“pulsing test”) have concluded that four of our six XGMs have broken resistors.</a:t>
            </a:r>
          </a:p>
        </p:txBody>
      </p:sp>
    </p:spTree>
    <p:extLst>
      <p:ext uri="{BB962C8B-B14F-4D97-AF65-F5344CB8AC3E}">
        <p14:creationId xmlns:p14="http://schemas.microsoft.com/office/powerpoint/2010/main" val="13372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Pulsing test results (26.1.) – example for 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" y="1787721"/>
            <a:ext cx="86156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Pulsing test results (</a:t>
            </a:r>
            <a:r>
              <a:rPr lang="en-GB" dirty="0"/>
              <a:t>26.1.) – example for N</a:t>
            </a:r>
            <a:r>
              <a:rPr lang="en-GB" dirty="0" smtClean="0"/>
              <a:t>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7" y="1838228"/>
            <a:ext cx="863169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6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Pulsing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- </a:t>
            </a:r>
            <a:r>
              <a:rPr lang="de-DE" dirty="0" err="1" smtClean="0"/>
              <a:t>Result</a:t>
            </a:r>
            <a:r>
              <a:rPr lang="de-DE" dirty="0" smtClean="0"/>
              <a:t> Matrix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48" y="1621466"/>
            <a:ext cx="597617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6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the pulsing test itself</a:t>
            </a:r>
            <a:br>
              <a:rPr lang="en-GB" dirty="0" smtClean="0"/>
            </a:br>
            <a:r>
              <a:rPr lang="en-GB" dirty="0" smtClean="0"/>
              <a:t>(is this a valid test method?)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Fini checked </a:t>
            </a:r>
            <a:r>
              <a:rPr lang="en-GB" sz="1050" b="1" dirty="0"/>
              <a:t>XGMD-Flash2 #003 (aka XGMD in Flash2 Hall</a:t>
            </a:r>
            <a:r>
              <a:rPr lang="en-GB" sz="1050" b="1" dirty="0" smtClean="0"/>
              <a:t>)</a:t>
            </a:r>
            <a:r>
              <a:rPr lang="en-GB" sz="105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This XGM is a unit that is currently operating with beam.</a:t>
            </a: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This test </a:t>
            </a:r>
            <a:r>
              <a:rPr lang="en-GB" sz="1050" dirty="0"/>
              <a:t>shows </a:t>
            </a:r>
            <a:r>
              <a:rPr lang="en-GB" sz="1050" dirty="0" smtClean="0"/>
              <a:t>(un)fortunately the </a:t>
            </a:r>
            <a:r>
              <a:rPr lang="en-GB" sz="1050" dirty="0"/>
              <a:t>expected </a:t>
            </a:r>
            <a:r>
              <a:rPr lang="en-GB" sz="1050" dirty="0" smtClean="0"/>
              <a:t>traces.</a:t>
            </a: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top trace (2) e1,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middle trace (A) e2,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/>
              <a:t>bottom trace (1) pulse.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Conclusion: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 smtClean="0"/>
              <a:t>The pulsing test is OK as a method.</a:t>
            </a:r>
            <a:endParaRPr lang="en-GB" sz="1600" b="1" dirty="0"/>
          </a:p>
        </p:txBody>
      </p:sp>
      <p:pic>
        <p:nvPicPr>
          <p:cNvPr id="1026" name="Picture 2" descr="N:\4all\intern\User data\wp74\Devices\11-1_XGMD\16 - Technical Commissioning\Issues found in HV-tests\20170130_131047_resized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61" y="604243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intern\User data\wp74\Devices\11-1_XGMD\16 - Technical Commissioning\Issues found in HV-tests\20170130_131144_resiz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0" y="2688828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4all\intern\User data\wp74\Devices\11-1_XGMD\16 - Technical Commissioning\Issues found in HV-tests\20170130_131236_resize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0" y="4812012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1226" y="1286466"/>
            <a:ext cx="143821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13:10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FCe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566198" y="3398222"/>
            <a:ext cx="168668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13:11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mesh.e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4426737" y="5660547"/>
            <a:ext cx="182614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400" dirty="0"/>
              <a:t>13:12 </a:t>
            </a:r>
            <a:endParaRPr lang="en-GB" sz="1400" dirty="0" smtClean="0"/>
          </a:p>
          <a:p>
            <a:r>
              <a:rPr lang="en-GB" sz="1400" dirty="0" smtClean="0"/>
              <a:t>pulse </a:t>
            </a:r>
            <a:r>
              <a:rPr lang="en-GB" sz="1400" dirty="0"/>
              <a:t>input </a:t>
            </a:r>
            <a:r>
              <a:rPr lang="en-GB" sz="1400" dirty="0" err="1"/>
              <a:t>mesh.ion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</a:t>
            </a:r>
            <a:r>
              <a:rPr lang="en-GB" dirty="0" smtClean="0"/>
              <a:t>rogress this week (w5) by DESY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new “</a:t>
            </a:r>
            <a:r>
              <a:rPr lang="en-GB" dirty="0" err="1" smtClean="0"/>
              <a:t>pulser</a:t>
            </a:r>
            <a:r>
              <a:rPr lang="en-GB" dirty="0" smtClean="0"/>
              <a:t> test”  was verified at an operational XGMD at FLASH. </a:t>
            </a:r>
            <a:r>
              <a:rPr lang="en-GB" dirty="0" smtClean="0"/>
              <a:t>The test method is OK. This means that the test results from last week on all our XGMs are REAL.</a:t>
            </a:r>
          </a:p>
          <a:p>
            <a:r>
              <a:rPr lang="en-GB" dirty="0" smtClean="0"/>
              <a:t>25% of resistors in XGMD/XBPMs affected (9 of 36), </a:t>
            </a:r>
            <a:br>
              <a:rPr lang="en-GB" dirty="0" smtClean="0"/>
            </a:br>
            <a:r>
              <a:rPr lang="en-GB" dirty="0" smtClean="0"/>
              <a:t>0% of resistors in HAMPs affected, no capacitors affected.</a:t>
            </a:r>
            <a:endParaRPr lang="en-GB" dirty="0"/>
          </a:p>
          <a:p>
            <a:r>
              <a:rPr lang="en-GB" dirty="0" smtClean="0"/>
              <a:t>An XGMD chamber at FLASH was tested-to-destruction-of-resistor by applying a large differential voltage (&gt;3kV) between </a:t>
            </a:r>
            <a:r>
              <a:rPr lang="en-GB" dirty="0" err="1" smtClean="0"/>
              <a:t>neighboring</a:t>
            </a:r>
            <a:r>
              <a:rPr lang="en-GB" dirty="0" smtClean="0"/>
              <a:t> electrodes. These resistors (</a:t>
            </a:r>
            <a:r>
              <a:rPr lang="en-GB" dirty="0" err="1" smtClean="0"/>
              <a:t>Caddock</a:t>
            </a:r>
            <a:r>
              <a:rPr lang="en-GB" dirty="0" smtClean="0"/>
              <a:t> MS220) hav</a:t>
            </a:r>
            <a:r>
              <a:rPr lang="en-GB" dirty="0" smtClean="0"/>
              <a:t>e a nominal voltage breakthrough rating of 500V but never had issues. They are used in all our XGMs.</a:t>
            </a:r>
            <a:endParaRPr lang="en-GB" dirty="0" smtClean="0"/>
          </a:p>
          <a:p>
            <a:r>
              <a:rPr lang="en-GB" dirty="0" smtClean="0"/>
              <a:t>New, other resistors (</a:t>
            </a:r>
            <a:r>
              <a:rPr lang="en-GB" dirty="0" err="1"/>
              <a:t>Ohmite</a:t>
            </a:r>
            <a:r>
              <a:rPr lang="en-GB" dirty="0"/>
              <a:t> </a:t>
            </a:r>
            <a:r>
              <a:rPr lang="en-GB" dirty="0" smtClean="0"/>
              <a:t>MOX-1N-13) with higher voltage breakthrough rating of 10kV were procured and arrived 31.Jan. Even better version with 20kV rating will be at DESY 6.Feb.2017</a:t>
            </a:r>
          </a:p>
          <a:p>
            <a:r>
              <a:rPr lang="en-GB" dirty="0" smtClean="0"/>
              <a:t>The new resistors were built into the tested-to-destruction XGMD at FLASH, unit pumped, tested with applying HV up to 14kV (on both </a:t>
            </a:r>
            <a:r>
              <a:rPr lang="en-GB" dirty="0" err="1" smtClean="0"/>
              <a:t>Caddoc</a:t>
            </a:r>
            <a:r>
              <a:rPr lang="en-GB" dirty="0" smtClean="0"/>
              <a:t> and </a:t>
            </a:r>
            <a:r>
              <a:rPr lang="en-GB" dirty="0" err="1" smtClean="0"/>
              <a:t>Ohmite</a:t>
            </a:r>
            <a:r>
              <a:rPr lang="en-GB" dirty="0" smtClean="0"/>
              <a:t> resistors). </a:t>
            </a:r>
            <a:r>
              <a:rPr lang="en-GB" b="1" dirty="0" smtClean="0"/>
              <a:t>New resistors survive.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3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</a:t>
            </a:r>
            <a:r>
              <a:rPr lang="en-GB" dirty="0" smtClean="0"/>
              <a:t>next week (w6) by DESY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2024068"/>
            <a:ext cx="7921625" cy="1643364"/>
          </a:xfrm>
        </p:spPr>
        <p:txBody>
          <a:bodyPr/>
          <a:lstStyle/>
          <a:p>
            <a:r>
              <a:rPr lang="en-GB" dirty="0" smtClean="0"/>
              <a:t>RGA check of new resistors at DESY</a:t>
            </a:r>
          </a:p>
          <a:p>
            <a:r>
              <a:rPr lang="en-GB" dirty="0" smtClean="0"/>
              <a:t>XGM01 </a:t>
            </a:r>
            <a:r>
              <a:rPr lang="en-GB" dirty="0"/>
              <a:t>at HERA-S will be opened </a:t>
            </a:r>
            <a:r>
              <a:rPr lang="en-GB" dirty="0" err="1"/>
              <a:t>t</a:t>
            </a:r>
            <a:r>
              <a:rPr lang="en-GB" dirty="0" err="1" smtClean="0"/>
              <a:t>uesday</a:t>
            </a:r>
            <a:r>
              <a:rPr lang="en-GB" dirty="0" smtClean="0"/>
              <a:t> and </a:t>
            </a:r>
            <a:r>
              <a:rPr lang="en-GB" dirty="0"/>
              <a:t>resistors </a:t>
            </a:r>
            <a:r>
              <a:rPr lang="en-GB" dirty="0" smtClean="0"/>
              <a:t>exchanged.</a:t>
            </a:r>
          </a:p>
          <a:p>
            <a:r>
              <a:rPr lang="en-GB" dirty="0" smtClean="0"/>
              <a:t>If all electrical and RGA tests acceptable on XGM01, then all other XGMs (XBPM chambers) will  be opened and all 36 resistors exchanged (no matter if the old </a:t>
            </a:r>
            <a:r>
              <a:rPr lang="en-GB" dirty="0" err="1" smtClean="0"/>
              <a:t>pulser</a:t>
            </a:r>
            <a:r>
              <a:rPr lang="en-GB" dirty="0" smtClean="0"/>
              <a:t> tests were ok or not). </a:t>
            </a:r>
          </a:p>
          <a:p>
            <a:r>
              <a:rPr lang="en-GB" dirty="0" smtClean="0"/>
              <a:t>Start with XTD2 (most urgent and difficult).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7346" y="3588978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Regular XGM@SASE1 installation plan for next week (w6)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346" y="4514316"/>
            <a:ext cx="7921625" cy="1435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XGM@XTD2: put into vacuum control system</a:t>
            </a:r>
          </a:p>
          <a:p>
            <a:r>
              <a:rPr lang="en-GB" dirty="0" smtClean="0"/>
              <a:t>XGM@XTD9: wiring of vacuum-to-</a:t>
            </a:r>
            <a:r>
              <a:rPr lang="en-GB" dirty="0" err="1" smtClean="0"/>
              <a:t>Beckhoff</a:t>
            </a:r>
            <a:r>
              <a:rPr lang="en-GB" dirty="0" smtClean="0"/>
              <a:t>, installation of </a:t>
            </a:r>
            <a:r>
              <a:rPr lang="en-GB" dirty="0" err="1" smtClean="0"/>
              <a:t>Keithleys</a:t>
            </a:r>
            <a:r>
              <a:rPr lang="en-GB" dirty="0" smtClean="0"/>
              <a:t> etc., wiring terminals (2x) on girder, cables from girder terminals to rack</a:t>
            </a:r>
          </a:p>
          <a:p>
            <a:r>
              <a:rPr lang="en-GB" dirty="0" smtClean="0"/>
              <a:t>Both: test of </a:t>
            </a:r>
            <a:r>
              <a:rPr lang="en-GB" b="1" dirty="0" smtClean="0"/>
              <a:t>serial communication </a:t>
            </a:r>
            <a:r>
              <a:rPr lang="en-GB" dirty="0" smtClean="0"/>
              <a:t>from DOOCS to </a:t>
            </a:r>
            <a:r>
              <a:rPr lang="en-GB" dirty="0" err="1" smtClean="0"/>
              <a:t>Keithleys</a:t>
            </a:r>
            <a:r>
              <a:rPr lang="en-GB" dirty="0" smtClean="0"/>
              <a:t>/SRG/RVC300/HV-crate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68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424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European_XFEL_Template_Presentation_4x3</vt:lpstr>
      <vt:lpstr>XGM resistor issue</vt:lpstr>
      <vt:lpstr>Summary and Description of Issue</vt:lpstr>
      <vt:lpstr>Pulsing test results (26.1.) – example for OK</vt:lpstr>
      <vt:lpstr>Pulsing test results (26.1.) – example for NOK</vt:lpstr>
      <vt:lpstr>Pulsing tests - Result Matrix</vt:lpstr>
      <vt:lpstr>Checking the pulsing test itself (is this a valid test method?)</vt:lpstr>
      <vt:lpstr>Analysis progress this week (w5) by DESY team</vt:lpstr>
      <vt:lpstr>Plan next week (w6) by DESY team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gruenert</dc:creator>
  <cp:lastModifiedBy>gruenert</cp:lastModifiedBy>
  <cp:revision>13</cp:revision>
  <dcterms:created xsi:type="dcterms:W3CDTF">2016-12-02T16:24:22Z</dcterms:created>
  <dcterms:modified xsi:type="dcterms:W3CDTF">2017-02-02T16:49:09Z</dcterms:modified>
</cp:coreProperties>
</file>